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99" r:id="rId1"/>
  </p:sldMasterIdLst>
  <p:sldIdLst>
    <p:sldId id="256" r:id="rId2"/>
    <p:sldId id="257" r:id="rId3"/>
    <p:sldId id="258" r:id="rId4"/>
    <p:sldId id="259" r:id="rId5"/>
    <p:sldId id="260" r:id="rId6"/>
    <p:sldId id="261" r:id="rId7"/>
    <p:sldId id="262" r:id="rId8"/>
    <p:sldId id="263" r:id="rId9"/>
    <p:sldId id="277" r:id="rId10"/>
    <p:sldId id="264" r:id="rId11"/>
    <p:sldId id="267" r:id="rId12"/>
    <p:sldId id="266" r:id="rId13"/>
    <p:sldId id="268" r:id="rId14"/>
    <p:sldId id="269" r:id="rId15"/>
    <p:sldId id="270" r:id="rId16"/>
    <p:sldId id="271" r:id="rId17"/>
    <p:sldId id="272" r:id="rId18"/>
    <p:sldId id="273" r:id="rId19"/>
    <p:sldId id="274" r:id="rId20"/>
    <p:sldId id="275"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6" d="100"/>
          <a:sy n="86" d="100"/>
        </p:scale>
        <p:origin x="562"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12/9/2020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681622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12/9/2020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9846445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12/9/2020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4171951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12/9/2020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4344758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12/9/2020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342865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12/9/2020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5170938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12/9/2020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0680942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12/9/2020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4080474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48A87A34-81AB-432B-8DAE-1953F412C126}" type="datetimeFigureOut">
              <a:rPr lang="en-US" smtClean="0"/>
              <a:t>12/9/2020</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4345095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48A87A34-81AB-432B-8DAE-1953F412C126}" type="datetimeFigureOut">
              <a:rPr lang="en-US" smtClean="0"/>
              <a:t>12/9/2020</a:t>
            </a:fld>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6D22F896-40B5-4ADD-8801-0D06FADFA095}" type="slidenum">
              <a:rPr lang="en-US" smtClean="0"/>
              <a:t>‹#›</a:t>
            </a:fld>
            <a:endParaRPr lang="en-US" dirty="0"/>
          </a:p>
        </p:txBody>
      </p:sp>
    </p:spTree>
    <p:extLst>
      <p:ext uri="{BB962C8B-B14F-4D97-AF65-F5344CB8AC3E}">
        <p14:creationId xmlns:p14="http://schemas.microsoft.com/office/powerpoint/2010/main" val="12339872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12/9/2020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4093647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48A87A34-81AB-432B-8DAE-1953F412C126}" type="datetimeFigureOut">
              <a:rPr lang="en-US" smtClean="0"/>
              <a:pPr/>
              <a:t>12/9/2020</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6D22F896-40B5-4ADD-8801-0D06FADFA095}" type="slidenum">
              <a:rPr lang="en-US" smtClean="0"/>
              <a:pPr/>
              <a:t>‹#›</a:t>
            </a:fld>
            <a:endParaRPr 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6057354"/>
      </p:ext>
    </p:extLst>
  </p:cSld>
  <p:clrMap bg1="lt1" tx1="dk1" bg2="lt2" tx2="dk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4.xml"/><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6000"/>
                <a:shade val="99000"/>
                <a:satMod val="140000"/>
              </a:schemeClr>
            </a:gs>
            <a:gs pos="65000">
              <a:schemeClr val="bg1">
                <a:tint val="100000"/>
                <a:shade val="80000"/>
                <a:satMod val="130000"/>
              </a:schemeClr>
            </a:gs>
            <a:gs pos="100000">
              <a:schemeClr val="bg1">
                <a:tint val="100000"/>
                <a:shade val="48000"/>
                <a:satMod val="120000"/>
              </a:schemeClr>
            </a:gs>
          </a:gsLst>
          <a:lin ang="16200000" scaled="0"/>
        </a:gra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BC75C6D-809A-4CC1-B013-F933ADBFCE4E}"/>
              </a:ext>
            </a:extLst>
          </p:cNvPr>
          <p:cNvPicPr>
            <a:picLocks noChangeAspect="1"/>
          </p:cNvPicPr>
          <p:nvPr/>
        </p:nvPicPr>
        <p:blipFill rotWithShape="1">
          <a:blip r:embed="rId2">
            <a:alphaModFix amt="35000"/>
          </a:blip>
          <a:srcRect b="6250"/>
          <a:stretch/>
        </p:blipFill>
        <p:spPr>
          <a:xfrm>
            <a:off x="20" y="10"/>
            <a:ext cx="12191980" cy="6857990"/>
          </a:xfrm>
          <a:prstGeom prst="rect">
            <a:avLst/>
          </a:prstGeom>
        </p:spPr>
      </p:pic>
      <p:sp>
        <p:nvSpPr>
          <p:cNvPr id="2" name="Title 1">
            <a:extLst>
              <a:ext uri="{FF2B5EF4-FFF2-40B4-BE49-F238E27FC236}">
                <a16:creationId xmlns:a16="http://schemas.microsoft.com/office/drawing/2014/main" id="{008FF13B-6015-4F87-ADD3-A5C872C81AB9}"/>
              </a:ext>
            </a:extLst>
          </p:cNvPr>
          <p:cNvSpPr>
            <a:spLocks noGrp="1"/>
          </p:cNvSpPr>
          <p:nvPr>
            <p:ph type="ctrTitle"/>
          </p:nvPr>
        </p:nvSpPr>
        <p:spPr>
          <a:xfrm>
            <a:off x="1097280" y="758952"/>
            <a:ext cx="10058400" cy="3566160"/>
          </a:xfrm>
        </p:spPr>
        <p:txBody>
          <a:bodyPr>
            <a:normAutofit/>
          </a:bodyPr>
          <a:lstStyle/>
          <a:p>
            <a:pPr algn="ctr"/>
            <a:r>
              <a:rPr lang="en-US" dirty="0">
                <a:solidFill>
                  <a:srgbClr val="FFFFFF"/>
                </a:solidFill>
              </a:rPr>
              <a:t>Deep Learning Course Project</a:t>
            </a:r>
          </a:p>
        </p:txBody>
      </p:sp>
      <p:sp>
        <p:nvSpPr>
          <p:cNvPr id="3" name="Subtitle 2">
            <a:extLst>
              <a:ext uri="{FF2B5EF4-FFF2-40B4-BE49-F238E27FC236}">
                <a16:creationId xmlns:a16="http://schemas.microsoft.com/office/drawing/2014/main" id="{DD23BB4F-6F75-442D-A3D4-8676FB811AB9}"/>
              </a:ext>
            </a:extLst>
          </p:cNvPr>
          <p:cNvSpPr>
            <a:spLocks noGrp="1"/>
          </p:cNvSpPr>
          <p:nvPr>
            <p:ph type="subTitle" idx="1"/>
          </p:nvPr>
        </p:nvSpPr>
        <p:spPr>
          <a:xfrm>
            <a:off x="1100051" y="4455620"/>
            <a:ext cx="10058400" cy="1143000"/>
          </a:xfrm>
        </p:spPr>
        <p:txBody>
          <a:bodyPr>
            <a:normAutofit/>
          </a:bodyPr>
          <a:lstStyle/>
          <a:p>
            <a:pPr algn="ctr"/>
            <a:r>
              <a:rPr lang="en-US" dirty="0">
                <a:solidFill>
                  <a:srgbClr val="FFFFFF"/>
                </a:solidFill>
              </a:rPr>
              <a:t>Ezra Lee</a:t>
            </a:r>
          </a:p>
        </p:txBody>
      </p:sp>
      <p:cxnSp>
        <p:nvCxnSpPr>
          <p:cNvPr id="48" name="Straight Connector 39">
            <a:extLst>
              <a:ext uri="{FF2B5EF4-FFF2-40B4-BE49-F238E27FC236}">
                <a16:creationId xmlns:a16="http://schemas.microsoft.com/office/drawing/2014/main" id="{4071767D-5FF7-4508-B8B7-BB60FF3AB25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sp>
        <p:nvSpPr>
          <p:cNvPr id="49" name="Rectangle 41">
            <a:extLst>
              <a:ext uri="{FF2B5EF4-FFF2-40B4-BE49-F238E27FC236}">
                <a16:creationId xmlns:a16="http://schemas.microsoft.com/office/drawing/2014/main" id="{C4E89C94-E462-4566-A15A-32835FD68B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0" name="Rectangle 43">
            <a:extLst>
              <a:ext uri="{FF2B5EF4-FFF2-40B4-BE49-F238E27FC236}">
                <a16:creationId xmlns:a16="http://schemas.microsoft.com/office/drawing/2014/main" id="{E25F4A20-71FB-4A26-92E2-89DED49264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164679809"/>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427F4B-7CB1-4A77-810E-C63A0E2E5481}"/>
              </a:ext>
            </a:extLst>
          </p:cNvPr>
          <p:cNvSpPr>
            <a:spLocks noGrp="1"/>
          </p:cNvSpPr>
          <p:nvPr>
            <p:ph type="title"/>
          </p:nvPr>
        </p:nvSpPr>
        <p:spPr/>
        <p:txBody>
          <a:bodyPr/>
          <a:lstStyle/>
          <a:p>
            <a:r>
              <a:rPr lang="en-US" dirty="0"/>
              <a:t>Methodology</a:t>
            </a:r>
          </a:p>
        </p:txBody>
      </p:sp>
      <p:sp>
        <p:nvSpPr>
          <p:cNvPr id="3" name="Content Placeholder 2">
            <a:extLst>
              <a:ext uri="{FF2B5EF4-FFF2-40B4-BE49-F238E27FC236}">
                <a16:creationId xmlns:a16="http://schemas.microsoft.com/office/drawing/2014/main" id="{5D83E0A2-39F3-42C2-AEC1-81F917677598}"/>
              </a:ext>
            </a:extLst>
          </p:cNvPr>
          <p:cNvSpPr>
            <a:spLocks noGrp="1"/>
          </p:cNvSpPr>
          <p:nvPr>
            <p:ph sz="half" idx="1"/>
          </p:nvPr>
        </p:nvSpPr>
        <p:spPr/>
        <p:txBody>
          <a:bodyPr>
            <a:normAutofit fontScale="92500" lnSpcReduction="10000"/>
          </a:bodyPr>
          <a:lstStyle/>
          <a:p>
            <a:r>
              <a:rPr lang="en-US" sz="2400" b="1" dirty="0"/>
              <a:t>Functions</a:t>
            </a:r>
          </a:p>
          <a:p>
            <a:pPr>
              <a:buFont typeface="Wingdings" panose="05000000000000000000" pitchFamily="2" charset="2"/>
              <a:buChar char="Ø"/>
            </a:pPr>
            <a:r>
              <a:rPr lang="en-US" sz="2400" dirty="0"/>
              <a:t>There were many functions created to encapsulate specific portions of the code for ease in implementation.</a:t>
            </a:r>
          </a:p>
          <a:p>
            <a:pPr>
              <a:buFont typeface="Wingdings" panose="05000000000000000000" pitchFamily="2" charset="2"/>
              <a:buChar char="Ø"/>
            </a:pPr>
            <a:r>
              <a:rPr lang="en-US" sz="2400" dirty="0"/>
              <a:t>def </a:t>
            </a:r>
            <a:r>
              <a:rPr lang="en-US" sz="2400" dirty="0" err="1"/>
              <a:t>train_model</a:t>
            </a:r>
            <a:r>
              <a:rPr lang="en-US" sz="2400" dirty="0"/>
              <a:t>(model, criterion, optimizer, scheduler, device, </a:t>
            </a:r>
            <a:r>
              <a:rPr lang="en-US" sz="2400" dirty="0" err="1"/>
              <a:t>dataloaders</a:t>
            </a:r>
            <a:r>
              <a:rPr lang="en-US" sz="2400" dirty="0"/>
              <a:t>, </a:t>
            </a:r>
            <a:r>
              <a:rPr lang="en-US" sz="2400" dirty="0" err="1"/>
              <a:t>dataset_sizes</a:t>
            </a:r>
            <a:r>
              <a:rPr lang="en-US" sz="2400" dirty="0"/>
              <a:t>, </a:t>
            </a:r>
            <a:r>
              <a:rPr lang="en-US" sz="2400" dirty="0" err="1"/>
              <a:t>num_epochs</a:t>
            </a:r>
            <a:r>
              <a:rPr lang="en-US" sz="2400" dirty="0"/>
              <a:t>=25, </a:t>
            </a:r>
            <a:r>
              <a:rPr lang="en-US" sz="2400" dirty="0" err="1"/>
              <a:t>return_history</a:t>
            </a:r>
            <a:r>
              <a:rPr lang="en-US" sz="2400" dirty="0"/>
              <a:t>=False, </a:t>
            </a:r>
            <a:r>
              <a:rPr lang="en-US" sz="2400" dirty="0" err="1"/>
              <a:t>log_history</a:t>
            </a:r>
            <a:r>
              <a:rPr lang="en-US" sz="2400" dirty="0"/>
              <a:t>=True, </a:t>
            </a:r>
            <a:r>
              <a:rPr lang="en-US" sz="2400" dirty="0" err="1"/>
              <a:t>working_dir</a:t>
            </a:r>
            <a:r>
              <a:rPr lang="en-US" sz="2400" dirty="0"/>
              <a:t>='output’) </a:t>
            </a:r>
          </a:p>
          <a:p>
            <a:pPr>
              <a:buFont typeface="Wingdings" panose="05000000000000000000" pitchFamily="2" charset="2"/>
              <a:buChar char="Ø"/>
            </a:pPr>
            <a:r>
              <a:rPr lang="en-US" sz="2400" dirty="0"/>
              <a:t>Builds and trains a CNN model given a pretrained model, loss function, optimizer, scheduler, and number of epochs. </a:t>
            </a:r>
          </a:p>
          <a:p>
            <a:pPr>
              <a:buFont typeface="Wingdings" panose="05000000000000000000" pitchFamily="2" charset="2"/>
              <a:buChar char="Ø"/>
            </a:pPr>
            <a:endParaRPr lang="en-US" sz="2400" dirty="0"/>
          </a:p>
          <a:p>
            <a:endParaRPr lang="en-US" dirty="0"/>
          </a:p>
        </p:txBody>
      </p:sp>
      <p:pic>
        <p:nvPicPr>
          <p:cNvPr id="5" name="Content Placeholder 4">
            <a:extLst>
              <a:ext uri="{FF2B5EF4-FFF2-40B4-BE49-F238E27FC236}">
                <a16:creationId xmlns:a16="http://schemas.microsoft.com/office/drawing/2014/main" id="{40B23E0C-CCDC-49E1-9035-422C61E0BB58}"/>
              </a:ext>
            </a:extLst>
          </p:cNvPr>
          <p:cNvPicPr>
            <a:picLocks noGrp="1" noChangeAspect="1"/>
          </p:cNvPicPr>
          <p:nvPr>
            <p:ph sz="half" idx="2"/>
          </p:nvPr>
        </p:nvPicPr>
        <p:blipFill>
          <a:blip r:embed="rId2"/>
          <a:stretch>
            <a:fillRect/>
          </a:stretch>
        </p:blipFill>
        <p:spPr>
          <a:xfrm>
            <a:off x="6328407" y="1846263"/>
            <a:ext cx="4716786" cy="4022725"/>
          </a:xfrm>
          <a:prstGeom prst="rect">
            <a:avLst/>
          </a:prstGeom>
        </p:spPr>
      </p:pic>
    </p:spTree>
    <p:extLst>
      <p:ext uri="{BB962C8B-B14F-4D97-AF65-F5344CB8AC3E}">
        <p14:creationId xmlns:p14="http://schemas.microsoft.com/office/powerpoint/2010/main" val="41722454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CA51F5-10AE-410A-8AB4-E1DFB695D825}"/>
              </a:ext>
            </a:extLst>
          </p:cNvPr>
          <p:cNvSpPr>
            <a:spLocks noGrp="1"/>
          </p:cNvSpPr>
          <p:nvPr>
            <p:ph type="title"/>
          </p:nvPr>
        </p:nvSpPr>
        <p:spPr/>
        <p:txBody>
          <a:bodyPr/>
          <a:lstStyle/>
          <a:p>
            <a:r>
              <a:rPr lang="en-US" dirty="0"/>
              <a:t>Methodology</a:t>
            </a:r>
          </a:p>
        </p:txBody>
      </p:sp>
      <p:sp>
        <p:nvSpPr>
          <p:cNvPr id="3" name="Content Placeholder 2">
            <a:extLst>
              <a:ext uri="{FF2B5EF4-FFF2-40B4-BE49-F238E27FC236}">
                <a16:creationId xmlns:a16="http://schemas.microsoft.com/office/drawing/2014/main" id="{56F732C5-DBD7-4BA2-AFE5-615636EE9BC1}"/>
              </a:ext>
            </a:extLst>
          </p:cNvPr>
          <p:cNvSpPr>
            <a:spLocks noGrp="1"/>
          </p:cNvSpPr>
          <p:nvPr>
            <p:ph sz="half" idx="1"/>
          </p:nvPr>
        </p:nvSpPr>
        <p:spPr/>
        <p:txBody>
          <a:bodyPr>
            <a:normAutofit/>
          </a:bodyPr>
          <a:lstStyle/>
          <a:p>
            <a:pPr marL="91440" marR="0" lvl="0" indent="-91440" algn="l" defTabSz="914400" rtl="0" eaLnBrk="1" fontAlgn="auto" latinLnBrk="0" hangingPunct="1">
              <a:lnSpc>
                <a:spcPct val="90000"/>
              </a:lnSpc>
              <a:spcBef>
                <a:spcPts val="1200"/>
              </a:spcBef>
              <a:spcAft>
                <a:spcPts val="200"/>
              </a:spcAft>
              <a:buClr>
                <a:srgbClr val="E48312"/>
              </a:buClr>
              <a:buSzPct val="100000"/>
              <a:buFont typeface="Wingdings" panose="05000000000000000000" pitchFamily="2" charset="2"/>
              <a:buChar char="Ø"/>
              <a:tabLst/>
              <a:defRPr/>
            </a:pPr>
            <a:r>
              <a:rPr kumimoji="0" lang="en-US" sz="1900" b="0" i="0" u="none" strike="noStrike" kern="1200" cap="none" spc="0" normalizeH="0" baseline="0" noProof="0" dirty="0">
                <a:ln>
                  <a:noFill/>
                </a:ln>
                <a:solidFill>
                  <a:srgbClr val="000000">
                    <a:lumMod val="75000"/>
                    <a:lumOff val="25000"/>
                  </a:srgbClr>
                </a:solidFill>
                <a:effectLst/>
                <a:uLnTx/>
                <a:uFillTx/>
                <a:latin typeface="Calibri" panose="020F0502020204030204"/>
                <a:ea typeface="+mn-ea"/>
                <a:cs typeface="+mn-cs"/>
              </a:rPr>
              <a:t>After the preprocessing has been completed, the device to run the training is set to the GPU, and the </a:t>
            </a:r>
            <a:r>
              <a:rPr kumimoji="0" lang="en-US" sz="1900" b="0" i="0" u="none" strike="noStrike" kern="1200" cap="none" spc="0" normalizeH="0" baseline="0" noProof="0" dirty="0" err="1">
                <a:ln>
                  <a:noFill/>
                </a:ln>
                <a:solidFill>
                  <a:srgbClr val="000000">
                    <a:lumMod val="75000"/>
                    <a:lumOff val="25000"/>
                  </a:srgbClr>
                </a:solidFill>
                <a:effectLst/>
                <a:uLnTx/>
                <a:uFillTx/>
                <a:latin typeface="Calibri" panose="020F0502020204030204"/>
                <a:ea typeface="+mn-ea"/>
                <a:cs typeface="+mn-cs"/>
              </a:rPr>
              <a:t>ResNeXt</a:t>
            </a:r>
            <a:r>
              <a:rPr kumimoji="0" lang="en-US" sz="1900" b="0" i="0" u="none" strike="noStrike" kern="1200" cap="none" spc="0" normalizeH="0" baseline="0" noProof="0" dirty="0">
                <a:ln>
                  <a:noFill/>
                </a:ln>
                <a:solidFill>
                  <a:srgbClr val="000000">
                    <a:lumMod val="75000"/>
                    <a:lumOff val="25000"/>
                  </a:srgbClr>
                </a:solidFill>
                <a:effectLst/>
                <a:uLnTx/>
                <a:uFillTx/>
                <a:latin typeface="Calibri" panose="020F0502020204030204"/>
                <a:ea typeface="+mn-ea"/>
                <a:cs typeface="+mn-cs"/>
              </a:rPr>
              <a:t> 101 32x8d[7] model with pretrained weights is loaded in.</a:t>
            </a:r>
          </a:p>
          <a:p>
            <a:pPr marL="91440" marR="0" lvl="0" indent="-91440" algn="l" defTabSz="914400" rtl="0" eaLnBrk="1" fontAlgn="auto" latinLnBrk="0" hangingPunct="1">
              <a:lnSpc>
                <a:spcPct val="90000"/>
              </a:lnSpc>
              <a:spcBef>
                <a:spcPts val="1200"/>
              </a:spcBef>
              <a:spcAft>
                <a:spcPts val="200"/>
              </a:spcAft>
              <a:buClr>
                <a:srgbClr val="E48312"/>
              </a:buClr>
              <a:buSzPct val="100000"/>
              <a:buFont typeface="Wingdings" panose="05000000000000000000" pitchFamily="2" charset="2"/>
              <a:buChar char="Ø"/>
              <a:tabLst/>
              <a:defRPr/>
            </a:pPr>
            <a:r>
              <a:rPr kumimoji="0" lang="en-US" sz="1900" b="0" i="0" u="none" strike="noStrike" kern="1200" cap="none" spc="0" normalizeH="0" baseline="0" noProof="0" dirty="0">
                <a:ln>
                  <a:noFill/>
                </a:ln>
                <a:solidFill>
                  <a:srgbClr val="000000">
                    <a:lumMod val="75000"/>
                    <a:lumOff val="25000"/>
                  </a:srgbClr>
                </a:solidFill>
                <a:effectLst/>
                <a:uLnTx/>
                <a:uFillTx/>
                <a:latin typeface="Calibri" panose="020F0502020204030204"/>
                <a:ea typeface="+mn-ea"/>
                <a:cs typeface="+mn-cs"/>
              </a:rPr>
              <a:t>The loss function chosen for training is cross-entropy (−(</a:t>
            </a:r>
            <a:r>
              <a:rPr kumimoji="0" lang="en-US" sz="1900" b="0" i="0" u="none" strike="noStrike" kern="1200" cap="none" spc="0" normalizeH="0" baseline="0" noProof="0" dirty="0" err="1">
                <a:ln>
                  <a:noFill/>
                </a:ln>
                <a:solidFill>
                  <a:srgbClr val="000000">
                    <a:lumMod val="75000"/>
                    <a:lumOff val="25000"/>
                  </a:srgbClr>
                </a:solidFill>
                <a:effectLst/>
                <a:uLnTx/>
                <a:uFillTx/>
                <a:latin typeface="Calibri" panose="020F0502020204030204"/>
                <a:ea typeface="+mn-ea"/>
                <a:cs typeface="+mn-cs"/>
              </a:rPr>
              <a:t>ylog</a:t>
            </a:r>
            <a:r>
              <a:rPr kumimoji="0" lang="en-US" sz="1900" b="0" i="0" u="none" strike="noStrike" kern="1200" cap="none" spc="0" normalizeH="0" baseline="0" noProof="0" dirty="0">
                <a:ln>
                  <a:noFill/>
                </a:ln>
                <a:solidFill>
                  <a:srgbClr val="000000">
                    <a:lumMod val="75000"/>
                    <a:lumOff val="25000"/>
                  </a:srgbClr>
                </a:solidFill>
                <a:effectLst/>
                <a:uLnTx/>
                <a:uFillTx/>
                <a:latin typeface="Calibri" panose="020F0502020204030204"/>
                <a:ea typeface="+mn-ea"/>
                <a:cs typeface="+mn-cs"/>
              </a:rPr>
              <a:t>(p)+(1−y)log(1−p))), the optimizer chosen to update parameters is Stochastic Gradient Descent with a learning rate of 0.01 and momentum of 0.09, and the scheduler for the optimizer is set with a step size of 7 and a gamma (learning rate decay) of 0.1.</a:t>
            </a:r>
          </a:p>
          <a:p>
            <a:endParaRPr lang="en-US" dirty="0"/>
          </a:p>
        </p:txBody>
      </p:sp>
      <p:pic>
        <p:nvPicPr>
          <p:cNvPr id="5" name="Content Placeholder 4">
            <a:extLst>
              <a:ext uri="{FF2B5EF4-FFF2-40B4-BE49-F238E27FC236}">
                <a16:creationId xmlns:a16="http://schemas.microsoft.com/office/drawing/2014/main" id="{2E4DB0D9-FFBD-4BA0-937E-CAE0D4C405EA}"/>
              </a:ext>
            </a:extLst>
          </p:cNvPr>
          <p:cNvPicPr>
            <a:picLocks noGrp="1" noChangeAspect="1"/>
          </p:cNvPicPr>
          <p:nvPr>
            <p:ph sz="half" idx="2"/>
          </p:nvPr>
        </p:nvPicPr>
        <p:blipFill>
          <a:blip r:embed="rId2"/>
          <a:stretch>
            <a:fillRect/>
          </a:stretch>
        </p:blipFill>
        <p:spPr>
          <a:xfrm>
            <a:off x="6218238" y="2695949"/>
            <a:ext cx="4937125" cy="2323352"/>
          </a:xfrm>
          <a:prstGeom prst="rect">
            <a:avLst/>
          </a:prstGeom>
        </p:spPr>
      </p:pic>
    </p:spTree>
    <p:extLst>
      <p:ext uri="{BB962C8B-B14F-4D97-AF65-F5344CB8AC3E}">
        <p14:creationId xmlns:p14="http://schemas.microsoft.com/office/powerpoint/2010/main" val="11314663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32135B-2E0B-4A4A-BF07-5ED86E2BF1FD}"/>
              </a:ext>
            </a:extLst>
          </p:cNvPr>
          <p:cNvSpPr>
            <a:spLocks noGrp="1"/>
          </p:cNvSpPr>
          <p:nvPr>
            <p:ph type="title"/>
          </p:nvPr>
        </p:nvSpPr>
        <p:spPr/>
        <p:txBody>
          <a:bodyPr/>
          <a:lstStyle/>
          <a:p>
            <a:r>
              <a:rPr lang="en-US" dirty="0"/>
              <a:t>Methodology</a:t>
            </a:r>
          </a:p>
        </p:txBody>
      </p:sp>
      <p:sp>
        <p:nvSpPr>
          <p:cNvPr id="3" name="Content Placeholder 2">
            <a:extLst>
              <a:ext uri="{FF2B5EF4-FFF2-40B4-BE49-F238E27FC236}">
                <a16:creationId xmlns:a16="http://schemas.microsoft.com/office/drawing/2014/main" id="{B9137731-CD28-4967-8870-3DF11890CE57}"/>
              </a:ext>
            </a:extLst>
          </p:cNvPr>
          <p:cNvSpPr>
            <a:spLocks noGrp="1"/>
          </p:cNvSpPr>
          <p:nvPr>
            <p:ph sz="half" idx="1"/>
          </p:nvPr>
        </p:nvSpPr>
        <p:spPr/>
        <p:txBody>
          <a:bodyPr/>
          <a:lstStyle/>
          <a:p>
            <a:pPr>
              <a:buFont typeface="Wingdings" panose="05000000000000000000" pitchFamily="2" charset="2"/>
              <a:buChar char="Ø"/>
            </a:pPr>
            <a:r>
              <a:rPr lang="en-US" dirty="0"/>
              <a:t>Once the model is finished training, the best validation accuracy is returned with the best model saved in a </a:t>
            </a:r>
            <a:r>
              <a:rPr lang="en-US" dirty="0" err="1"/>
              <a:t>pkl</a:t>
            </a:r>
            <a:r>
              <a:rPr lang="en-US" dirty="0"/>
              <a:t> file. With the fully trained model, analysis and results can be computed through various tables and graphs. </a:t>
            </a:r>
          </a:p>
          <a:p>
            <a:pPr>
              <a:buFont typeface="Wingdings" panose="05000000000000000000" pitchFamily="2" charset="2"/>
              <a:buChar char="Ø"/>
            </a:pPr>
            <a:endParaRPr lang="en-US" dirty="0"/>
          </a:p>
          <a:p>
            <a:pPr>
              <a:buFont typeface="Wingdings" panose="05000000000000000000" pitchFamily="2" charset="2"/>
              <a:buChar char="Ø"/>
            </a:pPr>
            <a:r>
              <a:rPr lang="en-US" dirty="0"/>
              <a:t>To use the model to classify images not contained within the dataset, the model is set to evaluation mode and the new images are loaded into the model with the classification returned. </a:t>
            </a:r>
          </a:p>
        </p:txBody>
      </p:sp>
      <p:pic>
        <p:nvPicPr>
          <p:cNvPr id="5" name="Content Placeholder 4">
            <a:extLst>
              <a:ext uri="{FF2B5EF4-FFF2-40B4-BE49-F238E27FC236}">
                <a16:creationId xmlns:a16="http://schemas.microsoft.com/office/drawing/2014/main" id="{10B12C37-CFE0-49F8-8061-387C1105DC81}"/>
              </a:ext>
            </a:extLst>
          </p:cNvPr>
          <p:cNvPicPr>
            <a:picLocks noGrp="1" noChangeAspect="1"/>
          </p:cNvPicPr>
          <p:nvPr>
            <p:ph sz="half" idx="2"/>
          </p:nvPr>
        </p:nvPicPr>
        <p:blipFill>
          <a:blip r:embed="rId2"/>
          <a:stretch>
            <a:fillRect/>
          </a:stretch>
        </p:blipFill>
        <p:spPr>
          <a:xfrm>
            <a:off x="6500813" y="2124075"/>
            <a:ext cx="4371975" cy="3467100"/>
          </a:xfrm>
          <a:prstGeom prst="rect">
            <a:avLst/>
          </a:prstGeom>
        </p:spPr>
      </p:pic>
    </p:spTree>
    <p:extLst>
      <p:ext uri="{BB962C8B-B14F-4D97-AF65-F5344CB8AC3E}">
        <p14:creationId xmlns:p14="http://schemas.microsoft.com/office/powerpoint/2010/main" val="7149326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4697F5-8417-42EC-BC12-12500A111608}"/>
              </a:ext>
            </a:extLst>
          </p:cNvPr>
          <p:cNvSpPr>
            <a:spLocks noGrp="1"/>
          </p:cNvSpPr>
          <p:nvPr>
            <p:ph type="title"/>
          </p:nvPr>
        </p:nvSpPr>
        <p:spPr/>
        <p:txBody>
          <a:bodyPr/>
          <a:lstStyle/>
          <a:p>
            <a:r>
              <a:rPr lang="en-US" dirty="0"/>
              <a:t>Results &amp; Analysis</a:t>
            </a:r>
          </a:p>
        </p:txBody>
      </p:sp>
      <p:sp>
        <p:nvSpPr>
          <p:cNvPr id="4" name="Content Placeholder 3">
            <a:extLst>
              <a:ext uri="{FF2B5EF4-FFF2-40B4-BE49-F238E27FC236}">
                <a16:creationId xmlns:a16="http://schemas.microsoft.com/office/drawing/2014/main" id="{94C923C8-A14D-40EA-9E6C-F5C922095739}"/>
              </a:ext>
            </a:extLst>
          </p:cNvPr>
          <p:cNvSpPr>
            <a:spLocks noGrp="1"/>
          </p:cNvSpPr>
          <p:nvPr>
            <p:ph sz="half" idx="2"/>
          </p:nvPr>
        </p:nvSpPr>
        <p:spPr>
          <a:xfrm>
            <a:off x="6217920" y="1845735"/>
            <a:ext cx="4937760" cy="4023359"/>
          </a:xfrm>
        </p:spPr>
        <p:txBody>
          <a:bodyPr/>
          <a:lstStyle/>
          <a:p>
            <a:r>
              <a:rPr lang="en-US" dirty="0"/>
              <a:t>Figure: The results of model training at each epoch.</a:t>
            </a:r>
          </a:p>
          <a:p>
            <a:endParaRPr lang="en-US" dirty="0"/>
          </a:p>
          <a:p>
            <a:endParaRPr lang="en-US" dirty="0"/>
          </a:p>
          <a:p>
            <a:r>
              <a:rPr lang="en-US" dirty="0"/>
              <a:t>The best validation accuracy result was 0.848, which meets the standard of above 80% accuracy expected for the classification model. </a:t>
            </a:r>
          </a:p>
        </p:txBody>
      </p:sp>
      <p:pic>
        <p:nvPicPr>
          <p:cNvPr id="10" name="Picture 9">
            <a:extLst>
              <a:ext uri="{FF2B5EF4-FFF2-40B4-BE49-F238E27FC236}">
                <a16:creationId xmlns:a16="http://schemas.microsoft.com/office/drawing/2014/main" id="{D703E2C3-F119-460D-BBA7-FA847DA6D513}"/>
              </a:ext>
            </a:extLst>
          </p:cNvPr>
          <p:cNvPicPr>
            <a:picLocks noChangeAspect="1"/>
          </p:cNvPicPr>
          <p:nvPr/>
        </p:nvPicPr>
        <p:blipFill>
          <a:blip r:embed="rId2"/>
          <a:stretch>
            <a:fillRect/>
          </a:stretch>
        </p:blipFill>
        <p:spPr>
          <a:xfrm>
            <a:off x="1097280" y="1920768"/>
            <a:ext cx="1530229" cy="4188315"/>
          </a:xfrm>
          <a:prstGeom prst="rect">
            <a:avLst/>
          </a:prstGeom>
        </p:spPr>
      </p:pic>
      <p:pic>
        <p:nvPicPr>
          <p:cNvPr id="11" name="Picture 10">
            <a:extLst>
              <a:ext uri="{FF2B5EF4-FFF2-40B4-BE49-F238E27FC236}">
                <a16:creationId xmlns:a16="http://schemas.microsoft.com/office/drawing/2014/main" id="{5F9EF58C-D7AB-4AC5-B87A-D67AFA2FABD8}"/>
              </a:ext>
            </a:extLst>
          </p:cNvPr>
          <p:cNvPicPr>
            <a:picLocks noChangeAspect="1"/>
          </p:cNvPicPr>
          <p:nvPr/>
        </p:nvPicPr>
        <p:blipFill>
          <a:blip r:embed="rId3"/>
          <a:stretch>
            <a:fillRect/>
          </a:stretch>
        </p:blipFill>
        <p:spPr>
          <a:xfrm>
            <a:off x="3066278" y="1920768"/>
            <a:ext cx="1585097" cy="4188315"/>
          </a:xfrm>
          <a:prstGeom prst="rect">
            <a:avLst/>
          </a:prstGeom>
        </p:spPr>
      </p:pic>
    </p:spTree>
    <p:extLst>
      <p:ext uri="{BB962C8B-B14F-4D97-AF65-F5344CB8AC3E}">
        <p14:creationId xmlns:p14="http://schemas.microsoft.com/office/powerpoint/2010/main" val="4399382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831C82-56D7-4320-9FE4-4DCDA5051BF8}"/>
              </a:ext>
            </a:extLst>
          </p:cNvPr>
          <p:cNvSpPr>
            <a:spLocks noGrp="1"/>
          </p:cNvSpPr>
          <p:nvPr>
            <p:ph type="title"/>
          </p:nvPr>
        </p:nvSpPr>
        <p:spPr/>
        <p:txBody>
          <a:bodyPr/>
          <a:lstStyle/>
          <a:p>
            <a:r>
              <a:rPr lang="en-US" dirty="0"/>
              <a:t>Results &amp; Analysis</a:t>
            </a:r>
          </a:p>
        </p:txBody>
      </p:sp>
      <p:sp>
        <p:nvSpPr>
          <p:cNvPr id="3" name="Content Placeholder 2">
            <a:extLst>
              <a:ext uri="{FF2B5EF4-FFF2-40B4-BE49-F238E27FC236}">
                <a16:creationId xmlns:a16="http://schemas.microsoft.com/office/drawing/2014/main" id="{0FFDE201-BCD5-43A0-BC4B-B9D1F367F28D}"/>
              </a:ext>
            </a:extLst>
          </p:cNvPr>
          <p:cNvSpPr>
            <a:spLocks noGrp="1"/>
          </p:cNvSpPr>
          <p:nvPr>
            <p:ph sz="half" idx="1"/>
          </p:nvPr>
        </p:nvSpPr>
        <p:spPr/>
        <p:txBody>
          <a:bodyPr>
            <a:normAutofit/>
          </a:bodyPr>
          <a:lstStyle/>
          <a:p>
            <a:r>
              <a:rPr lang="en-US" dirty="0"/>
              <a:t>Figure: Graph of Loss and Accuracy for Training and Validation</a:t>
            </a:r>
          </a:p>
          <a:p>
            <a:pPr>
              <a:buFont typeface="Wingdings" panose="05000000000000000000" pitchFamily="2" charset="2"/>
              <a:buChar char="Ø"/>
            </a:pPr>
            <a:r>
              <a:rPr lang="en-US" dirty="0"/>
              <a:t>The initial loss for both training and validation was high, with the training loss roughly double that of the validation loss. The same pattern goes for the accuracy, where the validation accuracy roughly doubles that of the training accuracy. </a:t>
            </a:r>
          </a:p>
          <a:p>
            <a:pPr>
              <a:buFont typeface="Wingdings" panose="05000000000000000000" pitchFamily="2" charset="2"/>
              <a:buChar char="Ø"/>
            </a:pPr>
            <a:r>
              <a:rPr lang="en-US" dirty="0"/>
              <a:t>Both graphs show the loss and accuracy converging and maintaining roughly the same value over time, which shows no signs of overfitting or underfitting, making this a strong model. </a:t>
            </a:r>
          </a:p>
        </p:txBody>
      </p:sp>
      <p:pic>
        <p:nvPicPr>
          <p:cNvPr id="5" name="Content Placeholder 4">
            <a:extLst>
              <a:ext uri="{FF2B5EF4-FFF2-40B4-BE49-F238E27FC236}">
                <a16:creationId xmlns:a16="http://schemas.microsoft.com/office/drawing/2014/main" id="{3A726159-702B-4028-B986-3DEF3C63B68D}"/>
              </a:ext>
            </a:extLst>
          </p:cNvPr>
          <p:cNvPicPr>
            <a:picLocks noGrp="1" noChangeAspect="1"/>
          </p:cNvPicPr>
          <p:nvPr>
            <p:ph sz="half" idx="2"/>
          </p:nvPr>
        </p:nvPicPr>
        <p:blipFill>
          <a:blip r:embed="rId2"/>
          <a:stretch>
            <a:fillRect/>
          </a:stretch>
        </p:blipFill>
        <p:spPr>
          <a:xfrm>
            <a:off x="6218238" y="1944210"/>
            <a:ext cx="4937125" cy="3924883"/>
          </a:xfrm>
          <a:prstGeom prst="rect">
            <a:avLst/>
          </a:prstGeom>
        </p:spPr>
      </p:pic>
    </p:spTree>
    <p:extLst>
      <p:ext uri="{BB962C8B-B14F-4D97-AF65-F5344CB8AC3E}">
        <p14:creationId xmlns:p14="http://schemas.microsoft.com/office/powerpoint/2010/main" val="41835389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1D7BEF-8DD8-4399-8032-F010E8B735F0}"/>
              </a:ext>
            </a:extLst>
          </p:cNvPr>
          <p:cNvSpPr>
            <a:spLocks noGrp="1"/>
          </p:cNvSpPr>
          <p:nvPr>
            <p:ph type="title"/>
          </p:nvPr>
        </p:nvSpPr>
        <p:spPr/>
        <p:txBody>
          <a:bodyPr/>
          <a:lstStyle/>
          <a:p>
            <a:r>
              <a:rPr lang="en-US" dirty="0"/>
              <a:t>Results &amp; Analysis</a:t>
            </a:r>
          </a:p>
        </p:txBody>
      </p:sp>
      <p:sp>
        <p:nvSpPr>
          <p:cNvPr id="4" name="Content Placeholder 3">
            <a:extLst>
              <a:ext uri="{FF2B5EF4-FFF2-40B4-BE49-F238E27FC236}">
                <a16:creationId xmlns:a16="http://schemas.microsoft.com/office/drawing/2014/main" id="{F29E2489-A251-4B67-A12F-FAEB2A9F29A4}"/>
              </a:ext>
            </a:extLst>
          </p:cNvPr>
          <p:cNvSpPr>
            <a:spLocks noGrp="1"/>
          </p:cNvSpPr>
          <p:nvPr>
            <p:ph sz="half" idx="2"/>
          </p:nvPr>
        </p:nvSpPr>
        <p:spPr>
          <a:xfrm>
            <a:off x="6631618" y="1845735"/>
            <a:ext cx="4524061" cy="4023360"/>
          </a:xfrm>
        </p:spPr>
        <p:txBody>
          <a:bodyPr/>
          <a:lstStyle/>
          <a:p>
            <a:pPr>
              <a:buFont typeface="Wingdings" panose="05000000000000000000" pitchFamily="2" charset="2"/>
              <a:buChar char="Ø"/>
            </a:pPr>
            <a:r>
              <a:rPr lang="en-US" dirty="0"/>
              <a:t>To evaluate the performance of the model, a variety of metrics are calculated.</a:t>
            </a:r>
          </a:p>
          <a:p>
            <a:pPr>
              <a:buFont typeface="Wingdings" panose="05000000000000000000" pitchFamily="2" charset="2"/>
              <a:buChar char="Ø"/>
            </a:pPr>
            <a:endParaRPr lang="en-US" dirty="0"/>
          </a:p>
          <a:p>
            <a:pPr>
              <a:buFont typeface="Wingdings" panose="05000000000000000000" pitchFamily="2" charset="2"/>
              <a:buChar char="Ø"/>
            </a:pPr>
            <a:r>
              <a:rPr lang="en-US" dirty="0"/>
              <a:t>From the table, the average values for all 4 metrics are almost equal, indicating that the model is balanced and performing consistently across all the data. </a:t>
            </a:r>
          </a:p>
        </p:txBody>
      </p:sp>
      <p:pic>
        <p:nvPicPr>
          <p:cNvPr id="5" name="Picture 4">
            <a:extLst>
              <a:ext uri="{FF2B5EF4-FFF2-40B4-BE49-F238E27FC236}">
                <a16:creationId xmlns:a16="http://schemas.microsoft.com/office/drawing/2014/main" id="{25741207-B72C-4434-913D-30D3B7C35469}"/>
              </a:ext>
            </a:extLst>
          </p:cNvPr>
          <p:cNvPicPr>
            <a:picLocks noChangeAspect="1"/>
          </p:cNvPicPr>
          <p:nvPr/>
        </p:nvPicPr>
        <p:blipFill>
          <a:blip r:embed="rId2"/>
          <a:stretch>
            <a:fillRect/>
          </a:stretch>
        </p:blipFill>
        <p:spPr>
          <a:xfrm>
            <a:off x="572005" y="2415703"/>
            <a:ext cx="792549" cy="1359526"/>
          </a:xfrm>
          <a:prstGeom prst="rect">
            <a:avLst/>
          </a:prstGeom>
        </p:spPr>
      </p:pic>
      <p:pic>
        <p:nvPicPr>
          <p:cNvPr id="6" name="Picture 5">
            <a:extLst>
              <a:ext uri="{FF2B5EF4-FFF2-40B4-BE49-F238E27FC236}">
                <a16:creationId xmlns:a16="http://schemas.microsoft.com/office/drawing/2014/main" id="{BB25DB0D-C257-4663-9A76-B5E9CF7C960A}"/>
              </a:ext>
            </a:extLst>
          </p:cNvPr>
          <p:cNvPicPr>
            <a:picLocks noChangeAspect="1"/>
          </p:cNvPicPr>
          <p:nvPr/>
        </p:nvPicPr>
        <p:blipFill>
          <a:blip r:embed="rId3"/>
          <a:stretch>
            <a:fillRect/>
          </a:stretch>
        </p:blipFill>
        <p:spPr>
          <a:xfrm>
            <a:off x="1364554" y="2415703"/>
            <a:ext cx="4962574" cy="1365622"/>
          </a:xfrm>
          <a:prstGeom prst="rect">
            <a:avLst/>
          </a:prstGeom>
        </p:spPr>
      </p:pic>
      <p:sp>
        <p:nvSpPr>
          <p:cNvPr id="7" name="TextBox 6">
            <a:extLst>
              <a:ext uri="{FF2B5EF4-FFF2-40B4-BE49-F238E27FC236}">
                <a16:creationId xmlns:a16="http://schemas.microsoft.com/office/drawing/2014/main" id="{6765DEE8-A8F8-4483-9F7F-EBA1D7E81B48}"/>
              </a:ext>
            </a:extLst>
          </p:cNvPr>
          <p:cNvSpPr txBox="1"/>
          <p:nvPr/>
        </p:nvSpPr>
        <p:spPr>
          <a:xfrm>
            <a:off x="735368" y="4106326"/>
            <a:ext cx="5391112" cy="923330"/>
          </a:xfrm>
          <a:prstGeom prst="rect">
            <a:avLst/>
          </a:prstGeom>
          <a:noFill/>
        </p:spPr>
        <p:txBody>
          <a:bodyPr wrap="square" rtlCol="0">
            <a:spAutoFit/>
          </a:bodyPr>
          <a:lstStyle/>
          <a:p>
            <a:r>
              <a:rPr lang="en-US" dirty="0"/>
              <a:t>Table: Subset of the classification report. Contains precision, recall, f1-score, and class length, along with the averages. </a:t>
            </a:r>
          </a:p>
        </p:txBody>
      </p:sp>
    </p:spTree>
    <p:extLst>
      <p:ext uri="{BB962C8B-B14F-4D97-AF65-F5344CB8AC3E}">
        <p14:creationId xmlns:p14="http://schemas.microsoft.com/office/powerpoint/2010/main" val="35354698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48D7C5-3A39-457C-81A0-1DEBC3175843}"/>
              </a:ext>
            </a:extLst>
          </p:cNvPr>
          <p:cNvSpPr>
            <a:spLocks noGrp="1"/>
          </p:cNvSpPr>
          <p:nvPr>
            <p:ph type="title"/>
          </p:nvPr>
        </p:nvSpPr>
        <p:spPr>
          <a:xfrm>
            <a:off x="1097280" y="286603"/>
            <a:ext cx="10058400" cy="676625"/>
          </a:xfrm>
        </p:spPr>
        <p:txBody>
          <a:bodyPr>
            <a:normAutofit fontScale="90000"/>
          </a:bodyPr>
          <a:lstStyle/>
          <a:p>
            <a:r>
              <a:rPr lang="en-US" dirty="0"/>
              <a:t>Results &amp; Analysis</a:t>
            </a:r>
          </a:p>
        </p:txBody>
      </p:sp>
      <p:pic>
        <p:nvPicPr>
          <p:cNvPr id="4" name="Content Placeholder 3">
            <a:extLst>
              <a:ext uri="{FF2B5EF4-FFF2-40B4-BE49-F238E27FC236}">
                <a16:creationId xmlns:a16="http://schemas.microsoft.com/office/drawing/2014/main" id="{F9E041A3-400B-4D57-BFC5-12F97289B9FD}"/>
              </a:ext>
            </a:extLst>
          </p:cNvPr>
          <p:cNvPicPr>
            <a:picLocks noGrp="1" noChangeAspect="1"/>
          </p:cNvPicPr>
          <p:nvPr>
            <p:ph idx="1"/>
          </p:nvPr>
        </p:nvPicPr>
        <p:blipFill>
          <a:blip r:embed="rId2"/>
          <a:stretch>
            <a:fillRect/>
          </a:stretch>
        </p:blipFill>
        <p:spPr>
          <a:xfrm>
            <a:off x="402621" y="1103051"/>
            <a:ext cx="11054423" cy="4316767"/>
          </a:xfrm>
          <a:prstGeom prst="rect">
            <a:avLst/>
          </a:prstGeom>
        </p:spPr>
      </p:pic>
      <p:sp>
        <p:nvSpPr>
          <p:cNvPr id="5" name="TextBox 4">
            <a:extLst>
              <a:ext uri="{FF2B5EF4-FFF2-40B4-BE49-F238E27FC236}">
                <a16:creationId xmlns:a16="http://schemas.microsoft.com/office/drawing/2014/main" id="{BFCBDB4A-EAFC-44BB-974A-96C90E0463D7}"/>
              </a:ext>
            </a:extLst>
          </p:cNvPr>
          <p:cNvSpPr txBox="1"/>
          <p:nvPr/>
        </p:nvSpPr>
        <p:spPr>
          <a:xfrm>
            <a:off x="734956" y="5419818"/>
            <a:ext cx="10042535" cy="369332"/>
          </a:xfrm>
          <a:prstGeom prst="rect">
            <a:avLst/>
          </a:prstGeom>
          <a:noFill/>
        </p:spPr>
        <p:txBody>
          <a:bodyPr wrap="square" rtlCol="0">
            <a:spAutoFit/>
          </a:bodyPr>
          <a:lstStyle/>
          <a:p>
            <a:r>
              <a:rPr lang="en-US" dirty="0"/>
              <a:t>Figure: Graph of </a:t>
            </a:r>
            <a:r>
              <a:rPr lang="en-US" dirty="0" err="1"/>
              <a:t>missclassified</a:t>
            </a:r>
            <a:r>
              <a:rPr lang="en-US" dirty="0"/>
              <a:t> images for each class</a:t>
            </a:r>
          </a:p>
        </p:txBody>
      </p:sp>
    </p:spTree>
    <p:extLst>
      <p:ext uri="{BB962C8B-B14F-4D97-AF65-F5344CB8AC3E}">
        <p14:creationId xmlns:p14="http://schemas.microsoft.com/office/powerpoint/2010/main" val="38278490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94CA3E-CCFC-4129-B937-FC7337862A56}"/>
              </a:ext>
            </a:extLst>
          </p:cNvPr>
          <p:cNvSpPr>
            <a:spLocks noGrp="1"/>
          </p:cNvSpPr>
          <p:nvPr>
            <p:ph type="title"/>
          </p:nvPr>
        </p:nvSpPr>
        <p:spPr/>
        <p:txBody>
          <a:bodyPr/>
          <a:lstStyle/>
          <a:p>
            <a:r>
              <a:rPr lang="en-US" dirty="0"/>
              <a:t>Results &amp; Analysis</a:t>
            </a:r>
          </a:p>
        </p:txBody>
      </p:sp>
      <p:sp>
        <p:nvSpPr>
          <p:cNvPr id="4" name="Content Placeholder 3">
            <a:extLst>
              <a:ext uri="{FF2B5EF4-FFF2-40B4-BE49-F238E27FC236}">
                <a16:creationId xmlns:a16="http://schemas.microsoft.com/office/drawing/2014/main" id="{254CBB67-A902-4969-8B48-C98B2BDFF39A}"/>
              </a:ext>
            </a:extLst>
          </p:cNvPr>
          <p:cNvSpPr>
            <a:spLocks noGrp="1"/>
          </p:cNvSpPr>
          <p:nvPr>
            <p:ph sz="half" idx="2"/>
          </p:nvPr>
        </p:nvSpPr>
        <p:spPr/>
        <p:txBody>
          <a:bodyPr/>
          <a:lstStyle/>
          <a:p>
            <a:pPr>
              <a:buFont typeface="Wingdings" panose="05000000000000000000" pitchFamily="2" charset="2"/>
              <a:buChar char="Ø"/>
            </a:pPr>
            <a:r>
              <a:rPr lang="en-US" dirty="0"/>
              <a:t>The 25 classes with the worst scores are displayed. It can be seen that Gulls, Crows, Terns, and Ravens are the collective classes that perform the worst in this model. </a:t>
            </a:r>
          </a:p>
          <a:p>
            <a:pPr>
              <a:buFont typeface="Wingdings" panose="05000000000000000000" pitchFamily="2" charset="2"/>
              <a:buChar char="Ø"/>
            </a:pPr>
            <a:endParaRPr lang="en-US" dirty="0"/>
          </a:p>
          <a:p>
            <a:pPr>
              <a:buFont typeface="Wingdings" panose="05000000000000000000" pitchFamily="2" charset="2"/>
              <a:buChar char="Ø"/>
            </a:pPr>
            <a:r>
              <a:rPr lang="en-US" dirty="0"/>
              <a:t>This leads to a higher frequency of misclassified images resulting in these poor scores, shown with the California Gull, Common Tern, and Fish Crow as the three most </a:t>
            </a:r>
            <a:r>
              <a:rPr lang="en-US" dirty="0" err="1"/>
              <a:t>missclassified</a:t>
            </a:r>
            <a:r>
              <a:rPr lang="en-US" dirty="0"/>
              <a:t>, with 20, 20, and 19 out of 30 respectively. </a:t>
            </a:r>
          </a:p>
        </p:txBody>
      </p:sp>
      <p:pic>
        <p:nvPicPr>
          <p:cNvPr id="5" name="Picture 4">
            <a:extLst>
              <a:ext uri="{FF2B5EF4-FFF2-40B4-BE49-F238E27FC236}">
                <a16:creationId xmlns:a16="http://schemas.microsoft.com/office/drawing/2014/main" id="{32CAA8E8-BD96-467D-A024-8C30535F6993}"/>
              </a:ext>
            </a:extLst>
          </p:cNvPr>
          <p:cNvPicPr>
            <a:picLocks noChangeAspect="1"/>
          </p:cNvPicPr>
          <p:nvPr/>
        </p:nvPicPr>
        <p:blipFill>
          <a:blip r:embed="rId2"/>
          <a:stretch>
            <a:fillRect/>
          </a:stretch>
        </p:blipFill>
        <p:spPr>
          <a:xfrm>
            <a:off x="169973" y="1845735"/>
            <a:ext cx="2351285" cy="2270900"/>
          </a:xfrm>
          <a:prstGeom prst="rect">
            <a:avLst/>
          </a:prstGeom>
        </p:spPr>
      </p:pic>
      <p:pic>
        <p:nvPicPr>
          <p:cNvPr id="6" name="Picture 5">
            <a:extLst>
              <a:ext uri="{FF2B5EF4-FFF2-40B4-BE49-F238E27FC236}">
                <a16:creationId xmlns:a16="http://schemas.microsoft.com/office/drawing/2014/main" id="{C50AE2E3-B7E1-42B6-A1F6-3A8EEC5449FA}"/>
              </a:ext>
            </a:extLst>
          </p:cNvPr>
          <p:cNvPicPr>
            <a:picLocks noChangeAspect="1"/>
          </p:cNvPicPr>
          <p:nvPr/>
        </p:nvPicPr>
        <p:blipFill>
          <a:blip r:embed="rId3"/>
          <a:stretch>
            <a:fillRect/>
          </a:stretch>
        </p:blipFill>
        <p:spPr>
          <a:xfrm>
            <a:off x="3104900" y="1845735"/>
            <a:ext cx="2434766" cy="2312349"/>
          </a:xfrm>
          <a:prstGeom prst="rect">
            <a:avLst/>
          </a:prstGeom>
        </p:spPr>
      </p:pic>
      <p:pic>
        <p:nvPicPr>
          <p:cNvPr id="7" name="Picture 6">
            <a:extLst>
              <a:ext uri="{FF2B5EF4-FFF2-40B4-BE49-F238E27FC236}">
                <a16:creationId xmlns:a16="http://schemas.microsoft.com/office/drawing/2014/main" id="{B6580BF5-A0CC-4C2A-A889-9DCDB877BF0C}"/>
              </a:ext>
            </a:extLst>
          </p:cNvPr>
          <p:cNvPicPr>
            <a:picLocks noChangeAspect="1"/>
          </p:cNvPicPr>
          <p:nvPr/>
        </p:nvPicPr>
        <p:blipFill>
          <a:blip r:embed="rId4"/>
          <a:stretch>
            <a:fillRect/>
          </a:stretch>
        </p:blipFill>
        <p:spPr>
          <a:xfrm>
            <a:off x="295597" y="4116635"/>
            <a:ext cx="2225661" cy="2113053"/>
          </a:xfrm>
          <a:prstGeom prst="rect">
            <a:avLst/>
          </a:prstGeom>
        </p:spPr>
      </p:pic>
      <p:sp>
        <p:nvSpPr>
          <p:cNvPr id="8" name="TextBox 7">
            <a:extLst>
              <a:ext uri="{FF2B5EF4-FFF2-40B4-BE49-F238E27FC236}">
                <a16:creationId xmlns:a16="http://schemas.microsoft.com/office/drawing/2014/main" id="{9BCBD4F5-636D-48F1-86BD-8337BC90AA68}"/>
              </a:ext>
            </a:extLst>
          </p:cNvPr>
          <p:cNvSpPr txBox="1"/>
          <p:nvPr/>
        </p:nvSpPr>
        <p:spPr>
          <a:xfrm>
            <a:off x="2927346" y="4572996"/>
            <a:ext cx="2434766" cy="1200329"/>
          </a:xfrm>
          <a:prstGeom prst="rect">
            <a:avLst/>
          </a:prstGeom>
          <a:noFill/>
        </p:spPr>
        <p:txBody>
          <a:bodyPr wrap="square" rtlCol="0">
            <a:spAutoFit/>
          </a:bodyPr>
          <a:lstStyle/>
          <a:p>
            <a:r>
              <a:rPr lang="en-US" dirty="0"/>
              <a:t>Figure: Chart of Precision, Recall, and F1 score of the 25 worst class performers</a:t>
            </a:r>
          </a:p>
        </p:txBody>
      </p:sp>
    </p:spTree>
    <p:extLst>
      <p:ext uri="{BB962C8B-B14F-4D97-AF65-F5344CB8AC3E}">
        <p14:creationId xmlns:p14="http://schemas.microsoft.com/office/powerpoint/2010/main" val="17156112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0FA6F5-1840-4698-9E89-01F17E063902}"/>
              </a:ext>
            </a:extLst>
          </p:cNvPr>
          <p:cNvSpPr>
            <a:spLocks noGrp="1"/>
          </p:cNvSpPr>
          <p:nvPr>
            <p:ph type="title"/>
          </p:nvPr>
        </p:nvSpPr>
        <p:spPr/>
        <p:txBody>
          <a:bodyPr/>
          <a:lstStyle/>
          <a:p>
            <a:r>
              <a:rPr lang="en-US" dirty="0"/>
              <a:t>Results &amp; Analysis</a:t>
            </a:r>
          </a:p>
        </p:txBody>
      </p:sp>
      <p:pic>
        <p:nvPicPr>
          <p:cNvPr id="5" name="Content Placeholder 4">
            <a:extLst>
              <a:ext uri="{FF2B5EF4-FFF2-40B4-BE49-F238E27FC236}">
                <a16:creationId xmlns:a16="http://schemas.microsoft.com/office/drawing/2014/main" id="{38A8A280-5523-47A7-AB80-148B4C39F69C}"/>
              </a:ext>
            </a:extLst>
          </p:cNvPr>
          <p:cNvPicPr>
            <a:picLocks noGrp="1" noChangeAspect="1"/>
          </p:cNvPicPr>
          <p:nvPr>
            <p:ph sz="half" idx="1"/>
          </p:nvPr>
        </p:nvPicPr>
        <p:blipFill>
          <a:blip r:embed="rId2"/>
          <a:stretch>
            <a:fillRect/>
          </a:stretch>
        </p:blipFill>
        <p:spPr>
          <a:xfrm>
            <a:off x="1180730" y="1846264"/>
            <a:ext cx="4366086" cy="4434130"/>
          </a:xfrm>
          <a:prstGeom prst="rect">
            <a:avLst/>
          </a:prstGeom>
        </p:spPr>
      </p:pic>
      <p:sp>
        <p:nvSpPr>
          <p:cNvPr id="4" name="Content Placeholder 3">
            <a:extLst>
              <a:ext uri="{FF2B5EF4-FFF2-40B4-BE49-F238E27FC236}">
                <a16:creationId xmlns:a16="http://schemas.microsoft.com/office/drawing/2014/main" id="{FC91ED36-2B45-4ABB-92C8-08B161B32851}"/>
              </a:ext>
            </a:extLst>
          </p:cNvPr>
          <p:cNvSpPr>
            <a:spLocks noGrp="1"/>
          </p:cNvSpPr>
          <p:nvPr>
            <p:ph sz="half" idx="2"/>
          </p:nvPr>
        </p:nvSpPr>
        <p:spPr/>
        <p:txBody>
          <a:bodyPr/>
          <a:lstStyle/>
          <a:p>
            <a:r>
              <a:rPr lang="en-US" dirty="0"/>
              <a:t>Figure: Confusion matrix of all bird classes</a:t>
            </a:r>
          </a:p>
          <a:p>
            <a:pPr>
              <a:buFont typeface="Wingdings" panose="05000000000000000000" pitchFamily="2" charset="2"/>
              <a:buChar char="Ø"/>
            </a:pPr>
            <a:r>
              <a:rPr lang="en-US" dirty="0"/>
              <a:t>The confusion matrix shows how all the classes performed relative to each other. </a:t>
            </a:r>
          </a:p>
          <a:p>
            <a:pPr>
              <a:buFont typeface="Wingdings" panose="05000000000000000000" pitchFamily="2" charset="2"/>
              <a:buChar char="Ø"/>
            </a:pPr>
            <a:endParaRPr lang="en-US" dirty="0"/>
          </a:p>
          <a:p>
            <a:pPr>
              <a:buFont typeface="Wingdings" panose="05000000000000000000" pitchFamily="2" charset="2"/>
              <a:buChar char="Ø"/>
            </a:pPr>
            <a:r>
              <a:rPr lang="en-US" dirty="0"/>
              <a:t>The Gulls bird class was the worst performer out of all the classes and is represented in the confusion matrix as the cluster of scattered weak heat squares around the diagonal. </a:t>
            </a:r>
          </a:p>
        </p:txBody>
      </p:sp>
    </p:spTree>
    <p:extLst>
      <p:ext uri="{BB962C8B-B14F-4D97-AF65-F5344CB8AC3E}">
        <p14:creationId xmlns:p14="http://schemas.microsoft.com/office/powerpoint/2010/main" val="35958641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6A7F21-B270-488A-899C-7A89BB21B5F3}"/>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47BE6873-262C-48E7-9B1D-88F4CA3E1464}"/>
              </a:ext>
            </a:extLst>
          </p:cNvPr>
          <p:cNvSpPr>
            <a:spLocks noGrp="1"/>
          </p:cNvSpPr>
          <p:nvPr>
            <p:ph idx="1"/>
          </p:nvPr>
        </p:nvSpPr>
        <p:spPr/>
        <p:txBody>
          <a:bodyPr/>
          <a:lstStyle/>
          <a:p>
            <a:r>
              <a:rPr lang="en-US" b="1" dirty="0"/>
              <a:t>Goal</a:t>
            </a:r>
            <a:r>
              <a:rPr lang="en-US" dirty="0"/>
              <a:t>: To perform analysis on pictures of birds and successfully return the classification of those birds, with a model accuracy of greater than or equal to 80%.</a:t>
            </a:r>
          </a:p>
          <a:p>
            <a:pPr>
              <a:buFont typeface="Wingdings" panose="05000000000000000000" pitchFamily="2" charset="2"/>
              <a:buChar char="Ø"/>
            </a:pPr>
            <a:r>
              <a:rPr lang="en-US" dirty="0"/>
              <a:t>The training set contained 5994 images and the testing set contained 5794 images and was classified using a combination of various image augmentations, cross-entropy loss as the activation function, mini-batch stochastic gradient descent, and the </a:t>
            </a:r>
            <a:r>
              <a:rPr lang="en-US" dirty="0" err="1"/>
              <a:t>ResNeXt</a:t>
            </a:r>
            <a:r>
              <a:rPr lang="en-US" dirty="0"/>
              <a:t> 101 32x8d convolutional neural networks approach to produce learning models.</a:t>
            </a:r>
          </a:p>
          <a:p>
            <a:pPr>
              <a:buFont typeface="Wingdings" panose="05000000000000000000" pitchFamily="2" charset="2"/>
              <a:buChar char="Ø"/>
            </a:pPr>
            <a:r>
              <a:rPr lang="en-US" dirty="0"/>
              <a:t>Through the supervised learning method, backpropagation was used in training the model. </a:t>
            </a:r>
          </a:p>
          <a:p>
            <a:pPr>
              <a:buFont typeface="Wingdings" panose="05000000000000000000" pitchFamily="2" charset="2"/>
              <a:buChar char="Ø"/>
            </a:pPr>
            <a:r>
              <a:rPr lang="en-US" dirty="0"/>
              <a:t>The best average statistical accuracy was returned at 84%, which is successfully above the 80% benchmark proposed for the project. </a:t>
            </a:r>
          </a:p>
        </p:txBody>
      </p:sp>
    </p:spTree>
    <p:extLst>
      <p:ext uri="{BB962C8B-B14F-4D97-AF65-F5344CB8AC3E}">
        <p14:creationId xmlns:p14="http://schemas.microsoft.com/office/powerpoint/2010/main" val="18545652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5A71C3-8360-4A04-A865-3CC583179D9F}"/>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98DD5A06-137C-491B-89F0-A9557B1E70D8}"/>
              </a:ext>
            </a:extLst>
          </p:cNvPr>
          <p:cNvSpPr>
            <a:spLocks noGrp="1"/>
          </p:cNvSpPr>
          <p:nvPr>
            <p:ph idx="1"/>
          </p:nvPr>
        </p:nvSpPr>
        <p:spPr/>
        <p:txBody>
          <a:bodyPr>
            <a:normAutofit/>
          </a:bodyPr>
          <a:lstStyle/>
          <a:p>
            <a:r>
              <a:rPr lang="en-US" sz="2800" b="1" dirty="0">
                <a:cs typeface="Times New Roman" panose="02020603050405020304" pitchFamily="18" charset="0"/>
              </a:rPr>
              <a:t>Goal: </a:t>
            </a:r>
            <a:r>
              <a:rPr lang="en-US" sz="2800" dirty="0">
                <a:cs typeface="Times New Roman" panose="02020603050405020304" pitchFamily="18" charset="0"/>
              </a:rPr>
              <a:t>To perform analysis on pictures of birds and successfully return the classification of those birds, with a model accuracy of greater than or equal to 80%.</a:t>
            </a:r>
          </a:p>
          <a:p>
            <a:endParaRPr lang="en-US" sz="2800" dirty="0">
              <a:cs typeface="Times New Roman" panose="02020603050405020304" pitchFamily="18" charset="0"/>
            </a:endParaRPr>
          </a:p>
          <a:p>
            <a:pPr>
              <a:buFont typeface="Wingdings" panose="05000000000000000000" pitchFamily="2" charset="2"/>
              <a:buChar char="Ø"/>
            </a:pPr>
            <a:r>
              <a:rPr lang="en-US" sz="2800" dirty="0">
                <a:cs typeface="Times New Roman" panose="02020603050405020304" pitchFamily="18" charset="0"/>
              </a:rPr>
              <a:t>In the past, convolutional neural networks have been the most  frequent and standard model used for image recognition and object detection, and with rapid improvement and research the quality and effectiveness of these models have progressed tremendously.</a:t>
            </a:r>
          </a:p>
        </p:txBody>
      </p:sp>
    </p:spTree>
    <p:extLst>
      <p:ext uri="{BB962C8B-B14F-4D97-AF65-F5344CB8AC3E}">
        <p14:creationId xmlns:p14="http://schemas.microsoft.com/office/powerpoint/2010/main" val="28931675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965D42-1CDC-43B5-ADD2-EB10A9364596}"/>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6A8EEE9B-9345-4423-8A65-7AC77416971D}"/>
              </a:ext>
            </a:extLst>
          </p:cNvPr>
          <p:cNvSpPr>
            <a:spLocks noGrp="1"/>
          </p:cNvSpPr>
          <p:nvPr>
            <p:ph idx="1"/>
          </p:nvPr>
        </p:nvSpPr>
        <p:spPr/>
        <p:txBody>
          <a:bodyPr>
            <a:normAutofit fontScale="77500" lnSpcReduction="20000"/>
          </a:bodyPr>
          <a:lstStyle/>
          <a:p>
            <a:r>
              <a:rPr lang="en-US" dirty="0"/>
              <a:t>[1] https://arxiv.org/pdf/1611.05431.pdf</a:t>
            </a:r>
          </a:p>
          <a:p>
            <a:r>
              <a:rPr lang="en-US" dirty="0"/>
              <a:t>[2] https://arxiv.org/pdf/1409.4842.pdf</a:t>
            </a:r>
          </a:p>
          <a:p>
            <a:r>
              <a:rPr lang="en-US" dirty="0"/>
              <a:t>[3] https://www.cv-foundation.org/openaccess/content_cvpr_2014/papers/Goring_Nonparametric_Part_Transfer_2014_CVPR_paper.pdf</a:t>
            </a:r>
          </a:p>
          <a:p>
            <a:r>
              <a:rPr lang="en-US" dirty="0"/>
              <a:t>[4] https://arxiv.org/pdf/1806.06193.pdf</a:t>
            </a:r>
          </a:p>
          <a:p>
            <a:r>
              <a:rPr lang="en-US" dirty="0"/>
              <a:t>[5] http://www.image-net.org/papers/imagenet_cvpr09.pdf</a:t>
            </a:r>
          </a:p>
          <a:p>
            <a:r>
              <a:rPr lang="en-US" dirty="0"/>
              <a:t>[6] https://towardsdatascience.com/adventures-in-pytorch-image-classification-with-caltech-birds-200-part-1-the-dataset-6e5433e9897c</a:t>
            </a:r>
          </a:p>
          <a:p>
            <a:r>
              <a:rPr lang="en-US" dirty="0"/>
              <a:t>[7] https://pytorch.org/hub/facebookresearch_WSL-Images_resnext/</a:t>
            </a:r>
          </a:p>
          <a:p>
            <a:r>
              <a:rPr lang="en-US" dirty="0"/>
              <a:t>[8] https://www.robots.ox.ac.uk/~vgg/publications/2011/Chai11/chai11.pdf</a:t>
            </a:r>
          </a:p>
          <a:p>
            <a:r>
              <a:rPr lang="en-US" dirty="0"/>
              <a:t>[9] https://arxiv.org/pdf/1403.6382.pdf</a:t>
            </a:r>
          </a:p>
          <a:p>
            <a:r>
              <a:rPr lang="en-US" dirty="0"/>
              <a:t>[10] https://arxiv.org/pdf/1406.5774.pdf</a:t>
            </a:r>
          </a:p>
          <a:p>
            <a:endParaRPr lang="en-US" dirty="0"/>
          </a:p>
        </p:txBody>
      </p:sp>
    </p:spTree>
    <p:extLst>
      <p:ext uri="{BB962C8B-B14F-4D97-AF65-F5344CB8AC3E}">
        <p14:creationId xmlns:p14="http://schemas.microsoft.com/office/powerpoint/2010/main" val="32125790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26EE77-F801-4B87-B0DE-468222E90FD3}"/>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1E5E4AE9-4C57-4D2C-ACAA-D831FCF6163E}"/>
              </a:ext>
            </a:extLst>
          </p:cNvPr>
          <p:cNvSpPr>
            <a:spLocks noGrp="1"/>
          </p:cNvSpPr>
          <p:nvPr>
            <p:ph sz="half" idx="1"/>
          </p:nvPr>
        </p:nvSpPr>
        <p:spPr/>
        <p:txBody>
          <a:bodyPr>
            <a:normAutofit/>
          </a:bodyPr>
          <a:lstStyle/>
          <a:p>
            <a:pPr>
              <a:buFont typeface="Wingdings" panose="05000000000000000000" pitchFamily="2" charset="2"/>
              <a:buChar char="Ø"/>
            </a:pPr>
            <a:r>
              <a:rPr lang="en-US" dirty="0">
                <a:effectLst/>
                <a:latin typeface="+mj-lt"/>
                <a:ea typeface="Calibri" panose="020F0502020204030204" pitchFamily="34" charset="0"/>
              </a:rPr>
              <a:t>With an increasing number of hyper-parameters that a model needs to process, architectures for deep networks to effectively learn these parameters have diversified and contain a vast variety of different approaches.</a:t>
            </a:r>
          </a:p>
          <a:p>
            <a:pPr>
              <a:buFont typeface="Wingdings" panose="05000000000000000000" pitchFamily="2" charset="2"/>
              <a:buChar char="Ø"/>
            </a:pPr>
            <a:r>
              <a:rPr lang="en-US" dirty="0">
                <a:effectLst/>
                <a:latin typeface="+mj-lt"/>
                <a:ea typeface="Calibri" panose="020F0502020204030204" pitchFamily="34" charset="0"/>
              </a:rPr>
              <a:t> The </a:t>
            </a:r>
            <a:r>
              <a:rPr lang="en-US" dirty="0" err="1">
                <a:effectLst/>
                <a:latin typeface="+mj-lt"/>
                <a:ea typeface="Calibri" panose="020F0502020204030204" pitchFamily="34" charset="0"/>
              </a:rPr>
              <a:t>ResNeXt</a:t>
            </a:r>
            <a:r>
              <a:rPr lang="en-US" dirty="0">
                <a:effectLst/>
                <a:latin typeface="+mj-lt"/>
                <a:ea typeface="Calibri" panose="020F0502020204030204" pitchFamily="34" charset="0"/>
              </a:rPr>
              <a:t> [1] architecture consists of repeating layers of hyper-parameters while splitting the input into fewer lower-dimensional embeddings then transforming it by a set of specialized filters and then merged by concatenation. </a:t>
            </a:r>
            <a:endParaRPr lang="en-US" sz="2400" dirty="0">
              <a:latin typeface="+mj-lt"/>
            </a:endParaRPr>
          </a:p>
        </p:txBody>
      </p:sp>
      <p:pic>
        <p:nvPicPr>
          <p:cNvPr id="5" name="Content Placeholder 4">
            <a:extLst>
              <a:ext uri="{FF2B5EF4-FFF2-40B4-BE49-F238E27FC236}">
                <a16:creationId xmlns:a16="http://schemas.microsoft.com/office/drawing/2014/main" id="{E7130D45-B13E-478F-8520-97DAEB5B1628}"/>
              </a:ext>
            </a:extLst>
          </p:cNvPr>
          <p:cNvPicPr>
            <a:picLocks noGrp="1"/>
          </p:cNvPicPr>
          <p:nvPr>
            <p:ph sz="half" idx="2"/>
          </p:nvPr>
        </p:nvPicPr>
        <p:blipFill>
          <a:blip r:embed="rId2"/>
          <a:stretch>
            <a:fillRect/>
          </a:stretch>
        </p:blipFill>
        <p:spPr>
          <a:xfrm>
            <a:off x="6722337" y="2351987"/>
            <a:ext cx="4540431" cy="3010853"/>
          </a:xfrm>
          <a:prstGeom prst="rect">
            <a:avLst/>
          </a:prstGeom>
        </p:spPr>
      </p:pic>
    </p:spTree>
    <p:extLst>
      <p:ext uri="{BB962C8B-B14F-4D97-AF65-F5344CB8AC3E}">
        <p14:creationId xmlns:p14="http://schemas.microsoft.com/office/powerpoint/2010/main" val="41862194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1FD466-7E95-4F8C-8988-FC5163E0FFE2}"/>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0DF8935F-7190-4CF5-8E58-EA98054EAE73}"/>
              </a:ext>
            </a:extLst>
          </p:cNvPr>
          <p:cNvSpPr>
            <a:spLocks noGrp="1"/>
          </p:cNvSpPr>
          <p:nvPr>
            <p:ph idx="1"/>
          </p:nvPr>
        </p:nvSpPr>
        <p:spPr/>
        <p:txBody>
          <a:bodyPr>
            <a:normAutofit/>
          </a:bodyPr>
          <a:lstStyle/>
          <a:p>
            <a:pPr>
              <a:buFont typeface="Wingdings" panose="05000000000000000000" pitchFamily="2" charset="2"/>
              <a:buChar char="Ø"/>
            </a:pPr>
            <a:r>
              <a:rPr lang="en-US" sz="2800" dirty="0"/>
              <a:t>In visual object recognition, category-level classification is mostly used, but it is only effective in rough distinctions between object classes and fails to make distinctions with smaller interclass differences and finer details.</a:t>
            </a:r>
          </a:p>
          <a:p>
            <a:pPr>
              <a:buFont typeface="Wingdings" panose="05000000000000000000" pitchFamily="2" charset="2"/>
              <a:buChar char="Ø"/>
            </a:pPr>
            <a:r>
              <a:rPr lang="en-US" sz="2800" dirty="0"/>
              <a:t>In this project, a training scheme for large scale fine-grained categorization with high performance on ImageNet will be applied to a small-scale fine-grained dataset such as the CUB_200_2011 birds dataset through transfer learning.</a:t>
            </a:r>
          </a:p>
        </p:txBody>
      </p:sp>
    </p:spTree>
    <p:extLst>
      <p:ext uri="{BB962C8B-B14F-4D97-AF65-F5344CB8AC3E}">
        <p14:creationId xmlns:p14="http://schemas.microsoft.com/office/powerpoint/2010/main" val="8521176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1578BB-FB2B-4F73-8462-219BCE121DE8}"/>
              </a:ext>
            </a:extLst>
          </p:cNvPr>
          <p:cNvSpPr>
            <a:spLocks noGrp="1"/>
          </p:cNvSpPr>
          <p:nvPr>
            <p:ph type="title"/>
          </p:nvPr>
        </p:nvSpPr>
        <p:spPr/>
        <p:txBody>
          <a:bodyPr/>
          <a:lstStyle/>
          <a:p>
            <a:r>
              <a:rPr lang="en-US" dirty="0"/>
              <a:t>Previous Work</a:t>
            </a:r>
          </a:p>
        </p:txBody>
      </p:sp>
      <p:sp>
        <p:nvSpPr>
          <p:cNvPr id="3" name="Content Placeholder 2">
            <a:extLst>
              <a:ext uri="{FF2B5EF4-FFF2-40B4-BE49-F238E27FC236}">
                <a16:creationId xmlns:a16="http://schemas.microsoft.com/office/drawing/2014/main" id="{0289AD53-68A1-4DFC-9A4A-330EBDD12072}"/>
              </a:ext>
            </a:extLst>
          </p:cNvPr>
          <p:cNvSpPr>
            <a:spLocks noGrp="1"/>
          </p:cNvSpPr>
          <p:nvPr>
            <p:ph idx="1"/>
          </p:nvPr>
        </p:nvSpPr>
        <p:spPr/>
        <p:txBody>
          <a:bodyPr>
            <a:normAutofit/>
          </a:bodyPr>
          <a:lstStyle/>
          <a:p>
            <a:pPr marL="0" indent="0">
              <a:buNone/>
            </a:pPr>
            <a:r>
              <a:rPr lang="en-US" sz="2800" b="1" dirty="0"/>
              <a:t>Convolutional Neural Networks</a:t>
            </a:r>
          </a:p>
          <a:p>
            <a:pPr>
              <a:buFont typeface="Wingdings" panose="05000000000000000000" pitchFamily="2" charset="2"/>
              <a:buChar char="Ø"/>
            </a:pPr>
            <a:r>
              <a:rPr lang="en-US" sz="2800" dirty="0"/>
              <a:t>Convolutional neural networks (CNN) typically have a standard structure with stacked convolutional layers followed by one or more fully-connected layers. </a:t>
            </a:r>
          </a:p>
          <a:p>
            <a:pPr>
              <a:buFont typeface="Wingdings" panose="05000000000000000000" pitchFamily="2" charset="2"/>
              <a:buChar char="Ø"/>
            </a:pPr>
            <a:endParaRPr lang="en-US" sz="2800" dirty="0"/>
          </a:p>
          <a:p>
            <a:pPr>
              <a:buFont typeface="Wingdings" panose="05000000000000000000" pitchFamily="2" charset="2"/>
              <a:buChar char="Ø"/>
            </a:pPr>
            <a:r>
              <a:rPr lang="en-US" sz="2800" dirty="0"/>
              <a:t>One of the most successful previous methods of object detection have been Regions with Convolutional Neural Networks (R-CNN). </a:t>
            </a:r>
          </a:p>
          <a:p>
            <a:pPr>
              <a:buFont typeface="Wingdings" panose="05000000000000000000" pitchFamily="2" charset="2"/>
              <a:buChar char="Ø"/>
            </a:pPr>
            <a:endParaRPr lang="en-US" sz="2800" b="1" dirty="0"/>
          </a:p>
        </p:txBody>
      </p:sp>
    </p:spTree>
    <p:extLst>
      <p:ext uri="{BB962C8B-B14F-4D97-AF65-F5344CB8AC3E}">
        <p14:creationId xmlns:p14="http://schemas.microsoft.com/office/powerpoint/2010/main" val="34698477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2E5FB8-CEBD-4DD3-BDA0-87C04E6E641C}"/>
              </a:ext>
            </a:extLst>
          </p:cNvPr>
          <p:cNvSpPr>
            <a:spLocks noGrp="1"/>
          </p:cNvSpPr>
          <p:nvPr>
            <p:ph type="title"/>
          </p:nvPr>
        </p:nvSpPr>
        <p:spPr/>
        <p:txBody>
          <a:bodyPr/>
          <a:lstStyle/>
          <a:p>
            <a:r>
              <a:rPr lang="en-US" dirty="0"/>
              <a:t>Previous Work</a:t>
            </a:r>
          </a:p>
        </p:txBody>
      </p:sp>
      <p:sp>
        <p:nvSpPr>
          <p:cNvPr id="3" name="Content Placeholder 2">
            <a:extLst>
              <a:ext uri="{FF2B5EF4-FFF2-40B4-BE49-F238E27FC236}">
                <a16:creationId xmlns:a16="http://schemas.microsoft.com/office/drawing/2014/main" id="{28547835-1381-4513-9A85-EA85273EFD97}"/>
              </a:ext>
            </a:extLst>
          </p:cNvPr>
          <p:cNvSpPr>
            <a:spLocks noGrp="1"/>
          </p:cNvSpPr>
          <p:nvPr>
            <p:ph idx="1"/>
          </p:nvPr>
        </p:nvSpPr>
        <p:spPr/>
        <p:txBody>
          <a:bodyPr>
            <a:normAutofit/>
          </a:bodyPr>
          <a:lstStyle/>
          <a:p>
            <a:r>
              <a:rPr lang="en-US" sz="2800" b="1" dirty="0"/>
              <a:t>Fine-grained Image Recognition</a:t>
            </a:r>
          </a:p>
          <a:p>
            <a:pPr>
              <a:buFont typeface="Wingdings" panose="05000000000000000000" pitchFamily="2" charset="2"/>
              <a:buChar char="Ø"/>
            </a:pPr>
            <a:r>
              <a:rPr lang="en-US" sz="2800" dirty="0"/>
              <a:t>A way in handling fine-grained recognition problems is to apply visual bag-of-words approaches commonly used for standard object categorization.</a:t>
            </a:r>
          </a:p>
          <a:p>
            <a:pPr>
              <a:buFont typeface="Wingdings" panose="05000000000000000000" pitchFamily="2" charset="2"/>
              <a:buChar char="Ø"/>
            </a:pPr>
            <a:endParaRPr lang="en-US" sz="2800" dirty="0"/>
          </a:p>
          <a:p>
            <a:pPr>
              <a:buFont typeface="Wingdings" panose="05000000000000000000" pitchFamily="2" charset="2"/>
              <a:buChar char="Ø"/>
            </a:pPr>
            <a:r>
              <a:rPr lang="en-US" sz="2800" dirty="0"/>
              <a:t>One method in handling fine-grained recognition is to reduce background clutter which could interfere in classification using segmentation techniques [8]. </a:t>
            </a:r>
          </a:p>
        </p:txBody>
      </p:sp>
    </p:spTree>
    <p:extLst>
      <p:ext uri="{BB962C8B-B14F-4D97-AF65-F5344CB8AC3E}">
        <p14:creationId xmlns:p14="http://schemas.microsoft.com/office/powerpoint/2010/main" val="38719959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CAE7C2-F806-46DE-BBDC-2DCE56E485C0}"/>
              </a:ext>
            </a:extLst>
          </p:cNvPr>
          <p:cNvSpPr>
            <a:spLocks noGrp="1"/>
          </p:cNvSpPr>
          <p:nvPr>
            <p:ph type="title"/>
          </p:nvPr>
        </p:nvSpPr>
        <p:spPr/>
        <p:txBody>
          <a:bodyPr/>
          <a:lstStyle/>
          <a:p>
            <a:r>
              <a:rPr lang="en-US" dirty="0"/>
              <a:t>Previous Work</a:t>
            </a:r>
          </a:p>
        </p:txBody>
      </p:sp>
      <p:sp>
        <p:nvSpPr>
          <p:cNvPr id="3" name="Content Placeholder 2">
            <a:extLst>
              <a:ext uri="{FF2B5EF4-FFF2-40B4-BE49-F238E27FC236}">
                <a16:creationId xmlns:a16="http://schemas.microsoft.com/office/drawing/2014/main" id="{D49D26C9-3055-430D-8DC6-4F652D609B27}"/>
              </a:ext>
            </a:extLst>
          </p:cNvPr>
          <p:cNvSpPr>
            <a:spLocks noGrp="1"/>
          </p:cNvSpPr>
          <p:nvPr>
            <p:ph idx="1"/>
          </p:nvPr>
        </p:nvSpPr>
        <p:spPr/>
        <p:txBody>
          <a:bodyPr>
            <a:normAutofit/>
          </a:bodyPr>
          <a:lstStyle/>
          <a:p>
            <a:r>
              <a:rPr lang="en-US" sz="2800" b="1" dirty="0"/>
              <a:t>Transfer Learning</a:t>
            </a:r>
          </a:p>
          <a:p>
            <a:pPr>
              <a:buFont typeface="Wingdings" panose="05000000000000000000" pitchFamily="2" charset="2"/>
              <a:buChar char="Ø"/>
            </a:pPr>
            <a:r>
              <a:rPr lang="en-US" sz="2800" dirty="0"/>
              <a:t>CNNs trained on the ImageNet [5] database have been popularly used for transfer learning, through the use of pre-trained networks for fine-tuning or as a feature extractor [9].</a:t>
            </a:r>
          </a:p>
          <a:p>
            <a:pPr>
              <a:buFont typeface="Wingdings" panose="05000000000000000000" pitchFamily="2" charset="2"/>
              <a:buChar char="Ø"/>
            </a:pPr>
            <a:r>
              <a:rPr lang="en-US" sz="2800" dirty="0"/>
              <a:t>Cui et al. [4] demonstrates the use of modern neural network architectures to obtain significantly higher accuracy predictions, through quantifying the similarity between the source and target domain and then choosing a more similar subset from the source domain for better transfer learning. </a:t>
            </a:r>
          </a:p>
        </p:txBody>
      </p:sp>
    </p:spTree>
    <p:extLst>
      <p:ext uri="{BB962C8B-B14F-4D97-AF65-F5344CB8AC3E}">
        <p14:creationId xmlns:p14="http://schemas.microsoft.com/office/powerpoint/2010/main" val="14878597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7DE39-AFDB-4B00-8E65-2927FB2E069D}"/>
              </a:ext>
            </a:extLst>
          </p:cNvPr>
          <p:cNvSpPr>
            <a:spLocks noGrp="1"/>
          </p:cNvSpPr>
          <p:nvPr>
            <p:ph type="title"/>
          </p:nvPr>
        </p:nvSpPr>
        <p:spPr/>
        <p:txBody>
          <a:bodyPr/>
          <a:lstStyle/>
          <a:p>
            <a:r>
              <a:rPr lang="en-US" dirty="0"/>
              <a:t>Methodology</a:t>
            </a:r>
          </a:p>
        </p:txBody>
      </p:sp>
      <p:sp>
        <p:nvSpPr>
          <p:cNvPr id="3" name="Content Placeholder 2">
            <a:extLst>
              <a:ext uri="{FF2B5EF4-FFF2-40B4-BE49-F238E27FC236}">
                <a16:creationId xmlns:a16="http://schemas.microsoft.com/office/drawing/2014/main" id="{F5E524F4-E225-4036-98A6-9764B7326E7F}"/>
              </a:ext>
            </a:extLst>
          </p:cNvPr>
          <p:cNvSpPr>
            <a:spLocks noGrp="1"/>
          </p:cNvSpPr>
          <p:nvPr>
            <p:ph sz="half" idx="1"/>
          </p:nvPr>
        </p:nvSpPr>
        <p:spPr/>
        <p:txBody>
          <a:bodyPr>
            <a:normAutofit lnSpcReduction="10000"/>
          </a:bodyPr>
          <a:lstStyle/>
          <a:p>
            <a:r>
              <a:rPr lang="en-US" sz="2800" b="1" dirty="0"/>
              <a:t>Implementation</a:t>
            </a:r>
          </a:p>
          <a:p>
            <a:pPr>
              <a:buFont typeface="Wingdings" panose="05000000000000000000" pitchFamily="2" charset="2"/>
              <a:buChar char="Ø"/>
            </a:pPr>
            <a:r>
              <a:rPr lang="en-US" dirty="0"/>
              <a:t>The Caltech-UCSD Birds-200-2011 (CUB-200-2011) dataset contains 200 different classes with 11,788 images in total, with 15 part locations, 312 binary attributes, and 1 bounding box as annotations per image.</a:t>
            </a:r>
          </a:p>
          <a:p>
            <a:pPr>
              <a:buFont typeface="Wingdings" panose="05000000000000000000" pitchFamily="2" charset="2"/>
              <a:buChar char="Ø"/>
            </a:pPr>
            <a:endParaRPr lang="en-US" dirty="0"/>
          </a:p>
          <a:p>
            <a:pPr>
              <a:buFont typeface="Wingdings" panose="05000000000000000000" pitchFamily="2" charset="2"/>
              <a:buChar char="Ø"/>
            </a:pPr>
            <a:r>
              <a:rPr lang="en-US" dirty="0"/>
              <a:t> Images are then split between training and testing sets using the supplied train_test_split.txt file included in the dataset file, which results in 5994 images in the training set and 5794 images in the testing set, each within their own files.</a:t>
            </a:r>
          </a:p>
        </p:txBody>
      </p:sp>
      <p:pic>
        <p:nvPicPr>
          <p:cNvPr id="5" name="Content Placeholder 4">
            <a:extLst>
              <a:ext uri="{FF2B5EF4-FFF2-40B4-BE49-F238E27FC236}">
                <a16:creationId xmlns:a16="http://schemas.microsoft.com/office/drawing/2014/main" id="{90C09926-1B28-438E-AD07-DEA4A8A226DC}"/>
              </a:ext>
            </a:extLst>
          </p:cNvPr>
          <p:cNvPicPr>
            <a:picLocks noGrp="1" noChangeAspect="1"/>
          </p:cNvPicPr>
          <p:nvPr>
            <p:ph sz="half" idx="2"/>
          </p:nvPr>
        </p:nvPicPr>
        <p:blipFill>
          <a:blip r:embed="rId2"/>
          <a:stretch>
            <a:fillRect/>
          </a:stretch>
        </p:blipFill>
        <p:spPr>
          <a:xfrm>
            <a:off x="6218238" y="2523336"/>
            <a:ext cx="4937125" cy="2668579"/>
          </a:xfrm>
          <a:prstGeom prst="rect">
            <a:avLst/>
          </a:prstGeom>
        </p:spPr>
      </p:pic>
    </p:spTree>
    <p:extLst>
      <p:ext uri="{BB962C8B-B14F-4D97-AF65-F5344CB8AC3E}">
        <p14:creationId xmlns:p14="http://schemas.microsoft.com/office/powerpoint/2010/main" val="7581161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9FAB6DC-E6B0-46E8-8540-1283B22F1791}"/>
              </a:ext>
            </a:extLst>
          </p:cNvPr>
          <p:cNvPicPr>
            <a:picLocks noChangeAspect="1"/>
          </p:cNvPicPr>
          <p:nvPr/>
        </p:nvPicPr>
        <p:blipFill>
          <a:blip r:embed="rId2"/>
          <a:stretch>
            <a:fillRect/>
          </a:stretch>
        </p:blipFill>
        <p:spPr>
          <a:xfrm>
            <a:off x="141908" y="3429000"/>
            <a:ext cx="7947786" cy="2716426"/>
          </a:xfrm>
          <a:prstGeom prst="rect">
            <a:avLst/>
          </a:prstGeom>
        </p:spPr>
      </p:pic>
      <p:pic>
        <p:nvPicPr>
          <p:cNvPr id="3" name="Picture 2">
            <a:extLst>
              <a:ext uri="{FF2B5EF4-FFF2-40B4-BE49-F238E27FC236}">
                <a16:creationId xmlns:a16="http://schemas.microsoft.com/office/drawing/2014/main" id="{D9D3E738-4BA7-4C99-A06F-77427FA96E8E}"/>
              </a:ext>
            </a:extLst>
          </p:cNvPr>
          <p:cNvPicPr>
            <a:picLocks noChangeAspect="1"/>
          </p:cNvPicPr>
          <p:nvPr/>
        </p:nvPicPr>
        <p:blipFill>
          <a:blip r:embed="rId3"/>
          <a:stretch>
            <a:fillRect/>
          </a:stretch>
        </p:blipFill>
        <p:spPr>
          <a:xfrm>
            <a:off x="0" y="712574"/>
            <a:ext cx="8056593" cy="2716426"/>
          </a:xfrm>
          <a:prstGeom prst="rect">
            <a:avLst/>
          </a:prstGeom>
        </p:spPr>
      </p:pic>
      <p:sp>
        <p:nvSpPr>
          <p:cNvPr id="4" name="TextBox 3">
            <a:extLst>
              <a:ext uri="{FF2B5EF4-FFF2-40B4-BE49-F238E27FC236}">
                <a16:creationId xmlns:a16="http://schemas.microsoft.com/office/drawing/2014/main" id="{F6EB2C26-EC0D-4AA0-A77E-4979A68E2C04}"/>
              </a:ext>
            </a:extLst>
          </p:cNvPr>
          <p:cNvSpPr txBox="1"/>
          <p:nvPr/>
        </p:nvSpPr>
        <p:spPr>
          <a:xfrm>
            <a:off x="464049" y="127799"/>
            <a:ext cx="7592544" cy="584775"/>
          </a:xfrm>
          <a:prstGeom prst="rect">
            <a:avLst/>
          </a:prstGeom>
          <a:noFill/>
        </p:spPr>
        <p:txBody>
          <a:bodyPr wrap="square" rtlCol="0">
            <a:spAutoFit/>
          </a:bodyPr>
          <a:lstStyle/>
          <a:p>
            <a:r>
              <a:rPr lang="en-US" sz="3200" dirty="0">
                <a:latin typeface="+mj-lt"/>
              </a:rPr>
              <a:t>Methodology</a:t>
            </a:r>
            <a:endParaRPr lang="en-US" sz="2800" dirty="0">
              <a:latin typeface="+mj-lt"/>
            </a:endParaRPr>
          </a:p>
        </p:txBody>
      </p:sp>
      <p:sp>
        <p:nvSpPr>
          <p:cNvPr id="6" name="TextBox 5">
            <a:extLst>
              <a:ext uri="{FF2B5EF4-FFF2-40B4-BE49-F238E27FC236}">
                <a16:creationId xmlns:a16="http://schemas.microsoft.com/office/drawing/2014/main" id="{A244261C-E38C-499F-B988-31E1E27E06E9}"/>
              </a:ext>
            </a:extLst>
          </p:cNvPr>
          <p:cNvSpPr txBox="1"/>
          <p:nvPr/>
        </p:nvSpPr>
        <p:spPr>
          <a:xfrm>
            <a:off x="8265111" y="843379"/>
            <a:ext cx="3373514" cy="1015663"/>
          </a:xfrm>
          <a:prstGeom prst="rect">
            <a:avLst/>
          </a:prstGeom>
          <a:noFill/>
        </p:spPr>
        <p:txBody>
          <a:bodyPr wrap="square" rtlCol="0">
            <a:spAutoFit/>
          </a:bodyPr>
          <a:lstStyle/>
          <a:p>
            <a:r>
              <a:rPr lang="en-US" sz="2000" dirty="0"/>
              <a:t>Figure. Top: Class sampling of training set. Bottom: Class sampling of testing set</a:t>
            </a:r>
          </a:p>
        </p:txBody>
      </p:sp>
      <p:sp>
        <p:nvSpPr>
          <p:cNvPr id="7" name="TextBox 6">
            <a:extLst>
              <a:ext uri="{FF2B5EF4-FFF2-40B4-BE49-F238E27FC236}">
                <a16:creationId xmlns:a16="http://schemas.microsoft.com/office/drawing/2014/main" id="{D1D3F157-177C-4CD7-9963-90BF58C44560}"/>
              </a:ext>
            </a:extLst>
          </p:cNvPr>
          <p:cNvSpPr txBox="1"/>
          <p:nvPr/>
        </p:nvSpPr>
        <p:spPr>
          <a:xfrm>
            <a:off x="8265111" y="2299317"/>
            <a:ext cx="3142695" cy="2031325"/>
          </a:xfrm>
          <a:prstGeom prst="rect">
            <a:avLst/>
          </a:prstGeom>
          <a:noFill/>
        </p:spPr>
        <p:txBody>
          <a:bodyPr wrap="square" rtlCol="0">
            <a:spAutoFit/>
          </a:bodyPr>
          <a:lstStyle/>
          <a:p>
            <a:r>
              <a:rPr lang="en-US" dirty="0"/>
              <a:t>The sampling distribution of classes between both sets is almost equal. The distribution between all the classes is almost all the same with 30 images, with the exception of a few.</a:t>
            </a:r>
          </a:p>
        </p:txBody>
      </p:sp>
    </p:spTree>
    <p:extLst>
      <p:ext uri="{BB962C8B-B14F-4D97-AF65-F5344CB8AC3E}">
        <p14:creationId xmlns:p14="http://schemas.microsoft.com/office/powerpoint/2010/main" val="2815868321"/>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docProps/app.xml><?xml version="1.0" encoding="utf-8"?>
<Properties xmlns="http://schemas.openxmlformats.org/officeDocument/2006/extended-properties" xmlns:vt="http://schemas.openxmlformats.org/officeDocument/2006/docPropsVTypes">
  <TotalTime>749</TotalTime>
  <Words>1471</Words>
  <Application>Microsoft Office PowerPoint</Application>
  <PresentationFormat>Widescreen</PresentationFormat>
  <Paragraphs>88</Paragraphs>
  <Slides>20</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20</vt:i4>
      </vt:variant>
    </vt:vector>
  </HeadingPairs>
  <TitlesOfParts>
    <vt:vector size="24" baseType="lpstr">
      <vt:lpstr>Calibri</vt:lpstr>
      <vt:lpstr>Calibri Light</vt:lpstr>
      <vt:lpstr>Wingdings</vt:lpstr>
      <vt:lpstr>Retrospect</vt:lpstr>
      <vt:lpstr>Deep Learning Course Project</vt:lpstr>
      <vt:lpstr>Introduction</vt:lpstr>
      <vt:lpstr>Introduction</vt:lpstr>
      <vt:lpstr>Introduction</vt:lpstr>
      <vt:lpstr>Previous Work</vt:lpstr>
      <vt:lpstr>Previous Work</vt:lpstr>
      <vt:lpstr>Previous Work</vt:lpstr>
      <vt:lpstr>Methodology</vt:lpstr>
      <vt:lpstr>PowerPoint Presentation</vt:lpstr>
      <vt:lpstr>Methodology</vt:lpstr>
      <vt:lpstr>Methodology</vt:lpstr>
      <vt:lpstr>Methodology</vt:lpstr>
      <vt:lpstr>Results &amp; Analysis</vt:lpstr>
      <vt:lpstr>Results &amp; Analysis</vt:lpstr>
      <vt:lpstr>Results &amp; Analysis</vt:lpstr>
      <vt:lpstr>Results &amp; Analysis</vt:lpstr>
      <vt:lpstr>Results &amp; Analysis</vt:lpstr>
      <vt:lpstr>Results &amp; Analysis</vt:lpstr>
      <vt:lpstr>Conclusion</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Lee,Ezra L</dc:creator>
  <cp:lastModifiedBy>Lee,Ezra L</cp:lastModifiedBy>
  <cp:revision>24</cp:revision>
  <dcterms:created xsi:type="dcterms:W3CDTF">2020-12-09T16:36:10Z</dcterms:created>
  <dcterms:modified xsi:type="dcterms:W3CDTF">2020-12-10T05:05:12Z</dcterms:modified>
</cp:coreProperties>
</file>